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327" r:id="rId3"/>
    <p:sldId id="314" r:id="rId4"/>
    <p:sldId id="383" r:id="rId5"/>
    <p:sldId id="384" r:id="rId6"/>
    <p:sldId id="352" r:id="rId7"/>
    <p:sldId id="351" r:id="rId8"/>
    <p:sldId id="304" r:id="rId9"/>
    <p:sldId id="329" r:id="rId10"/>
    <p:sldId id="330" r:id="rId11"/>
    <p:sldId id="262" r:id="rId12"/>
    <p:sldId id="370" r:id="rId13"/>
    <p:sldId id="353" r:id="rId14"/>
    <p:sldId id="354" r:id="rId15"/>
    <p:sldId id="355" r:id="rId16"/>
    <p:sldId id="357" r:id="rId17"/>
    <p:sldId id="358" r:id="rId18"/>
    <p:sldId id="360" r:id="rId19"/>
    <p:sldId id="369" r:id="rId20"/>
    <p:sldId id="363" r:id="rId21"/>
    <p:sldId id="364" r:id="rId22"/>
    <p:sldId id="365" r:id="rId23"/>
    <p:sldId id="366" r:id="rId24"/>
    <p:sldId id="367" r:id="rId25"/>
    <p:sldId id="368" r:id="rId26"/>
    <p:sldId id="372" r:id="rId27"/>
    <p:sldId id="373" r:id="rId28"/>
    <p:sldId id="374" r:id="rId29"/>
    <p:sldId id="375" r:id="rId30"/>
    <p:sldId id="376" r:id="rId31"/>
    <p:sldId id="377" r:id="rId32"/>
    <p:sldId id="333" r:id="rId33"/>
    <p:sldId id="334" r:id="rId34"/>
    <p:sldId id="335" r:id="rId35"/>
    <p:sldId id="336" r:id="rId36"/>
    <p:sldId id="337" r:id="rId37"/>
    <p:sldId id="385" r:id="rId38"/>
    <p:sldId id="338" r:id="rId39"/>
    <p:sldId id="313" r:id="rId40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F999"/>
    <a:srgbClr val="E85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66" d="100"/>
          <a:sy n="66" d="100"/>
        </p:scale>
        <p:origin x="-2094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1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4C5248-2F61-4B6B-A046-19458E3B3977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F9E4A3-A8A8-48F9-8E14-B73BB0A5335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3717032"/>
            <a:ext cx="6629400" cy="2376264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E-Office</a:t>
            </a:r>
            <a:r>
              <a:rPr lang="en-US" sz="48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Presentation</a:t>
            </a:r>
            <a:br>
              <a:rPr lang="en-US" sz="4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</a:br>
            <a:r>
              <a:rPr lang="en-US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IT </a:t>
            </a:r>
            <a:r>
              <a:rPr lang="en-US" sz="4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Department </a:t>
            </a:r>
            <a:br>
              <a:rPr lang="en-US" sz="4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</a:br>
            <a:r>
              <a:rPr lang="en-US" sz="4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03/06/2025</a:t>
            </a:r>
          </a:p>
        </p:txBody>
      </p:sp>
      <p:pic>
        <p:nvPicPr>
          <p:cNvPr id="2050" name="Picture 2" descr="C:\Users\pmc\Desktop\pmc log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666667"/>
            <a:ext cx="6264696" cy="3133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002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066800"/>
            <a:ext cx="8686800" cy="548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620688"/>
            <a:ext cx="8686800" cy="6686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What is e-Office?</a:t>
            </a:r>
          </a:p>
          <a:p>
            <a:endParaRPr lang="en-US" sz="1100" b="1" i="1" dirty="0" smtClean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500" dirty="0" smtClean="0"/>
              <a:t>    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Project </a:t>
            </a:r>
            <a:r>
              <a:rPr lang="en-US" sz="2700" dirty="0">
                <a:latin typeface="Calibri" pitchFamily="34" charset="0"/>
                <a:cs typeface="Calibri" pitchFamily="34" charset="0"/>
              </a:rPr>
              <a:t>under the National e- Governance Plan.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   Developed by National Informatics Centre (NIC)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Digital workplace solution to streamline and modernize   </a:t>
            </a:r>
          </a:p>
          <a:p>
            <a:pPr>
              <a:lnSpc>
                <a:spcPct val="150000"/>
              </a:lnSpc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    government operations, as a part of Digital India   </a:t>
            </a:r>
          </a:p>
          <a:p>
            <a:pPr>
              <a:lnSpc>
                <a:spcPct val="150000"/>
              </a:lnSpc>
            </a:pPr>
            <a:r>
              <a:rPr lang="en-US" sz="27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700" dirty="0" smtClean="0">
                <a:latin typeface="Calibri" pitchFamily="34" charset="0"/>
                <a:cs typeface="Calibri" pitchFamily="34" charset="0"/>
              </a:rPr>
              <a:t>    Programme.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E-Office is a web based software where the Physical files    </a:t>
            </a:r>
          </a:p>
          <a:p>
            <a:pPr>
              <a:spcBef>
                <a:spcPts val="600"/>
              </a:spcBef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    can be replaced with Digital file 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700" dirty="0" smtClean="0">
                <a:latin typeface="Calibri" pitchFamily="34" charset="0"/>
                <a:cs typeface="Calibri" pitchFamily="34" charset="0"/>
              </a:rPr>
              <a:t> Facilitating Paperless Office.</a:t>
            </a:r>
          </a:p>
          <a:p>
            <a:pPr algn="ctr"/>
            <a:r>
              <a:rPr lang="en-US" sz="2800" b="1" i="1" dirty="0" smtClean="0"/>
              <a:t> </a:t>
            </a:r>
          </a:p>
          <a:p>
            <a:endParaRPr lang="en-US" sz="2400" b="1" i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77200" cy="1143000"/>
          </a:xfrm>
        </p:spPr>
        <p:txBody>
          <a:bodyPr/>
          <a:lstStyle/>
          <a:p>
            <a:pPr algn="ctr"/>
            <a:r>
              <a:rPr lang="en-US" u="sng" dirty="0" smtClean="0">
                <a:latin typeface="Arial Rounded MT Bold" pitchFamily="34" charset="0"/>
              </a:rPr>
              <a:t>Objectives </a:t>
            </a:r>
            <a:endParaRPr lang="en-US" u="sng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Promote Paperless Governance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Real-time file movement and tracking.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Enable Faster Decision Making.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Enhanced accountability and transparency.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Ensure data security and Integrity.</a:t>
            </a:r>
          </a:p>
          <a:p>
            <a:pPr>
              <a:lnSpc>
                <a:spcPct val="160000"/>
              </a:lnSpc>
              <a:buClrTx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Facilitate Anytime, Anywhere Access. </a:t>
            </a:r>
          </a:p>
          <a:p>
            <a:pPr>
              <a:lnSpc>
                <a:spcPct val="160000"/>
              </a:lnSpc>
              <a:buClrTx/>
            </a:pPr>
            <a:r>
              <a:rPr lang="en-US" sz="2800" dirty="0">
                <a:latin typeface="Calibri" pitchFamily="34" charset="0"/>
                <a:cs typeface="Calibri" pitchFamily="34" charset="0"/>
              </a:rPr>
              <a:t>Improve monitoring and Supervision.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Key Modules in </a:t>
            </a:r>
            <a:r>
              <a:rPr lang="en-US" sz="4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e-Office</a:t>
            </a:r>
            <a:endParaRPr lang="en-IN" sz="4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ClrTx/>
            </a:pPr>
            <a:r>
              <a:rPr lang="en-US" sz="2700" dirty="0">
                <a:latin typeface="Calibri" pitchFamily="34" charset="0"/>
                <a:cs typeface="Calibri" pitchFamily="34" charset="0"/>
              </a:rPr>
              <a:t>File Management System (FMS)</a:t>
            </a:r>
          </a:p>
          <a:p>
            <a:pPr>
              <a:lnSpc>
                <a:spcPct val="200000"/>
              </a:lnSpc>
              <a:buClrTx/>
            </a:pPr>
            <a:r>
              <a:rPr lang="en-US" sz="2700" dirty="0">
                <a:latin typeface="Calibri" pitchFamily="34" charset="0"/>
                <a:cs typeface="Calibri" pitchFamily="34" charset="0"/>
              </a:rPr>
              <a:t>Knowledge management System (KMS)</a:t>
            </a:r>
          </a:p>
          <a:p>
            <a:pPr>
              <a:lnSpc>
                <a:spcPct val="200000"/>
              </a:lnSpc>
              <a:buClrTx/>
            </a:pPr>
            <a:r>
              <a:rPr lang="en-US" sz="2700" dirty="0">
                <a:latin typeface="Calibri" pitchFamily="34" charset="0"/>
                <a:cs typeface="Calibri" pitchFamily="34" charset="0"/>
              </a:rPr>
              <a:t>Leave Management System </a:t>
            </a:r>
          </a:p>
          <a:p>
            <a:pPr>
              <a:lnSpc>
                <a:spcPct val="200000"/>
              </a:lnSpc>
              <a:buClrTx/>
            </a:pPr>
            <a:r>
              <a:rPr lang="en-US" sz="2700" dirty="0">
                <a:latin typeface="Calibri" pitchFamily="34" charset="0"/>
                <a:cs typeface="Calibri" pitchFamily="34" charset="0"/>
              </a:rPr>
              <a:t>Personnel Information Management System (PIMS)</a:t>
            </a:r>
          </a:p>
          <a:p>
            <a:pPr>
              <a:lnSpc>
                <a:spcPct val="200000"/>
              </a:lnSpc>
              <a:buClrTx/>
            </a:pPr>
            <a:endParaRPr lang="en-IN" sz="27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9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Implementation Status at PMC</a:t>
            </a:r>
            <a:endParaRPr lang="en-IN" sz="4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Tx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Department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Configured	 :-      36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200000"/>
              </a:lnSpc>
              <a:buClrTx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Total eOffice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Users		 :-    527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200000"/>
              </a:lnSpc>
              <a:buClrTx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Training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Sessions 		 :-    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80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200000"/>
              </a:lnSpc>
              <a:buClrTx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Total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e-File Count		 :-  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424</a:t>
            </a:r>
            <a:endParaRPr lang="en-IN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7637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31541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E-office circular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8721"/>
            <a:ext cx="9143999" cy="604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CM’s100 Days Program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44824"/>
            <a:ext cx="814393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66" y="2895600"/>
            <a:ext cx="89282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Login Procedure of e-Office</a:t>
            </a:r>
          </a:p>
        </p:txBody>
      </p:sp>
    </p:spTree>
    <p:extLst>
      <p:ext uri="{BB962C8B-B14F-4D97-AF65-F5344CB8AC3E}">
        <p14:creationId xmlns:p14="http://schemas.microsoft.com/office/powerpoint/2010/main" val="94947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762000"/>
            <a:ext cx="7543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762000"/>
            <a:ext cx="7620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35046" y="4689602"/>
            <a:ext cx="7315200" cy="584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Enter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PMC eOffice Website 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63688" y="1772816"/>
            <a:ext cx="5857916" cy="171451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5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eoffice.pmc.gov.in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57200" y="457200"/>
            <a:ext cx="8153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11760" y="591234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E-Office </a:t>
            </a:r>
            <a:r>
              <a:rPr lang="en-US" sz="36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Log In Page </a:t>
            </a:r>
            <a:endParaRPr lang="en-IN" sz="36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5832648"/>
          </a:xfrm>
          <a:prstGeom prst="rect">
            <a:avLst/>
          </a:prstGeom>
        </p:spPr>
      </p:pic>
      <p:sp>
        <p:nvSpPr>
          <p:cNvPr id="4" name="Flowchart: Alternate Process 3"/>
          <p:cNvSpPr/>
          <p:nvPr/>
        </p:nvSpPr>
        <p:spPr>
          <a:xfrm>
            <a:off x="2241398" y="6337304"/>
            <a:ext cx="5029200" cy="3810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e-Office Homepage</a:t>
            </a: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7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091"/>
            <a:ext cx="9144000" cy="5769818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>
          <a:xfrm>
            <a:off x="533400" y="6248400"/>
            <a:ext cx="7848600" cy="42096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On e-File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Option For create e-files &amp; Receipts.  </a:t>
            </a:r>
            <a:endParaRPr lang="en-US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1619672" y="2577182"/>
            <a:ext cx="97840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7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752600"/>
            <a:ext cx="7162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How to Create </a:t>
            </a:r>
          </a:p>
          <a:p>
            <a:pPr algn="ctr"/>
            <a:r>
              <a:rPr lang="en-US" sz="5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e-File</a:t>
            </a:r>
            <a:endParaRPr lang="en-US" sz="5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 e-Office??</a:t>
            </a:r>
            <a:endParaRPr lang="en-US" sz="5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8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5903168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2483768" y="6096000"/>
            <a:ext cx="4896544" cy="7620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on Create New File </a:t>
            </a:r>
            <a:endParaRPr lang="en-US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5769818"/>
          </a:xfrm>
          <a:prstGeom prst="rect">
            <a:avLst/>
          </a:prstGeom>
        </p:spPr>
      </p:pic>
      <p:sp>
        <p:nvSpPr>
          <p:cNvPr id="5" name="Flowchart: Alternate Process 4"/>
          <p:cNvSpPr/>
          <p:nvPr/>
        </p:nvSpPr>
        <p:spPr>
          <a:xfrm>
            <a:off x="2209800" y="6019800"/>
            <a:ext cx="4724400" cy="721568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Fill All Mandatory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Data &amp;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 on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Continue Working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61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5697810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2133600" y="6172200"/>
            <a:ext cx="4343400" cy="3810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File Created Successfully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5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991600" cy="552636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143000" y="6019800"/>
            <a:ext cx="2133600" cy="685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Drafting Part 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466208" y="5943600"/>
            <a:ext cx="3962400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Attached Scanned Documents to file from ‘Add 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Receipt</a:t>
            </a:r>
            <a:r>
              <a:rPr lang="en-U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’ Button.</a:t>
            </a:r>
            <a:endParaRPr lang="en-US" sz="2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066800" y="5105400"/>
            <a:ext cx="1676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6248400" y="4038600"/>
            <a:ext cx="2286000" cy="1524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29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" y="1447800"/>
            <a:ext cx="89154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How to Create</a:t>
            </a:r>
          </a:p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Receipt </a:t>
            </a:r>
          </a:p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 e-Office?</a:t>
            </a:r>
            <a:endParaRPr lang="en-US" sz="5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9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Alternate Process 8"/>
          <p:cNvSpPr/>
          <p:nvPr/>
        </p:nvSpPr>
        <p:spPr>
          <a:xfrm>
            <a:off x="2438400" y="6019800"/>
            <a:ext cx="3810000" cy="6858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on Receipt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Button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&amp; select Browse &amp;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Diaries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8839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Arrow Connector 13"/>
          <p:cNvCxnSpPr/>
          <p:nvPr/>
        </p:nvCxnSpPr>
        <p:spPr>
          <a:xfrm rot="10800000">
            <a:off x="1600200" y="2362200"/>
            <a:ext cx="10668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1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5524666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1981200" y="6286520"/>
            <a:ext cx="5181600" cy="3810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Here To Upload Document 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899592" y="1727695"/>
            <a:ext cx="1714513" cy="44376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44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8991600" cy="5562600"/>
          </a:xfrm>
          <a:prstGeom prst="rect">
            <a:avLst/>
          </a:prstGeom>
        </p:spPr>
      </p:pic>
      <p:sp>
        <p:nvSpPr>
          <p:cNvPr id="11" name="Flowchart: Alternate Process 10"/>
          <p:cNvSpPr/>
          <p:nvPr/>
        </p:nvSpPr>
        <p:spPr>
          <a:xfrm>
            <a:off x="2133600" y="6400800"/>
            <a:ext cx="4724400" cy="3048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Choose File &amp; Open It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1750199" y="4679165"/>
            <a:ext cx="2857520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3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604"/>
            <a:ext cx="9144000" cy="5500726"/>
          </a:xfrm>
          <a:prstGeom prst="rect">
            <a:avLst/>
          </a:prstGeom>
        </p:spPr>
      </p:pic>
      <p:sp>
        <p:nvSpPr>
          <p:cNvPr id="6" name="Flowchart: Alternate Process 5"/>
          <p:cNvSpPr/>
          <p:nvPr/>
        </p:nvSpPr>
        <p:spPr>
          <a:xfrm>
            <a:off x="2928926" y="6072206"/>
            <a:ext cx="3395674" cy="785794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This Is Uploaded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PDF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document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2321703" y="5036355"/>
            <a:ext cx="171451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18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6444343" y="5276850"/>
            <a:ext cx="76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lowchart: Alternate Process 6"/>
          <p:cNvSpPr/>
          <p:nvPr/>
        </p:nvSpPr>
        <p:spPr>
          <a:xfrm>
            <a:off x="1371600" y="6019800"/>
            <a:ext cx="6553200" cy="6858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 Right Hand Side, Fill All Mandatory Data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35305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3428992" y="4786322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82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47"/>
            <a:ext cx="9144000" cy="5286412"/>
          </a:xfrm>
          <a:prstGeom prst="rect">
            <a:avLst/>
          </a:prstGeom>
        </p:spPr>
      </p:pic>
      <p:sp>
        <p:nvSpPr>
          <p:cNvPr id="6" name="Flowchart: Alternate Process 5"/>
          <p:cNvSpPr/>
          <p:nvPr/>
        </p:nvSpPr>
        <p:spPr>
          <a:xfrm>
            <a:off x="76200" y="5796643"/>
            <a:ext cx="3200400" cy="985157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Generate Button for Storing Document in Account.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3505200" y="5711372"/>
            <a:ext cx="2400300" cy="1061357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Send button 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Document Immediately.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6180382" y="5792001"/>
            <a:ext cx="2895600" cy="980728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Generate &amp; Copy for Multiple Copies of Document.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74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806"/>
            <a:ext cx="9144000" cy="5486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Flowchart: Alternate Process 6"/>
          <p:cNvSpPr/>
          <p:nvPr/>
        </p:nvSpPr>
        <p:spPr>
          <a:xfrm>
            <a:off x="2133600" y="6248400"/>
            <a:ext cx="5334000" cy="381000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Unique Receipt No generated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29400" y="2209800"/>
            <a:ext cx="1828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464843" y="3607595"/>
            <a:ext cx="3786214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7800"/>
            <a:ext cx="8763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Process of How to</a:t>
            </a:r>
          </a:p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Send Files</a:t>
            </a:r>
          </a:p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 e-Office</a:t>
            </a:r>
            <a:endParaRPr lang="en-US" sz="5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60648"/>
            <a:ext cx="8839200" cy="562580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24000" y="6096000"/>
            <a:ext cx="5791200" cy="533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On Send Button For Sending File 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1104900" y="3543300"/>
            <a:ext cx="42672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1550"/>
            <a:ext cx="9144000" cy="49149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6019800"/>
            <a:ext cx="3962400" cy="69124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Select department from here 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066800" y="3200400"/>
            <a:ext cx="1143000" cy="27078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1550"/>
            <a:ext cx="9144000" cy="49149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rot="16200000" flipV="1">
            <a:off x="0" y="4038600"/>
            <a:ext cx="30480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57800" y="6019799"/>
            <a:ext cx="2482552" cy="69124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Click On Send Button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9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libri" pitchFamily="34" charset="0"/>
                <a:ea typeface="+mn-ea"/>
                <a:cs typeface="Calibri" pitchFamily="34" charset="0"/>
              </a:rPr>
              <a:t>How to find Incoming file in E-office??</a:t>
            </a:r>
            <a:endParaRPr lang="en-US" sz="5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85800"/>
            <a:ext cx="8839200" cy="56388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rot="16200000" flipV="1">
            <a:off x="2971800" y="3124200"/>
            <a:ext cx="2667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352800" y="4293096"/>
            <a:ext cx="2286000" cy="10801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Inbox to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see incoming files.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78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534400" cy="585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/>
          <p:cNvSpPr/>
          <p:nvPr/>
        </p:nvSpPr>
        <p:spPr>
          <a:xfrm>
            <a:off x="3352800" y="4496594"/>
            <a:ext cx="2947392" cy="10206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Click 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Advance Search 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 Search 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e-Files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3543300" y="3086100"/>
            <a:ext cx="2819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712997"/>
            <a:ext cx="5929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IN" sz="54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E-sign Registration Process</a:t>
            </a:r>
          </a:p>
        </p:txBody>
      </p:sp>
    </p:spTree>
    <p:extLst>
      <p:ext uri="{BB962C8B-B14F-4D97-AF65-F5344CB8AC3E}">
        <p14:creationId xmlns:p14="http://schemas.microsoft.com/office/powerpoint/2010/main" val="2350534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4119" b="13503"/>
          <a:stretch>
            <a:fillRect/>
          </a:stretch>
        </p:blipFill>
        <p:spPr bwMode="auto">
          <a:xfrm>
            <a:off x="142844" y="714356"/>
            <a:ext cx="878687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714744" y="3786190"/>
            <a:ext cx="264320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IN" dirty="0"/>
              <a:t>Click on Register for </a:t>
            </a:r>
            <a:r>
              <a:rPr lang="en-IN" dirty="0" smtClean="0"/>
              <a:t>Signing Option.</a:t>
            </a:r>
            <a:endParaRPr lang="en-IN" dirty="0"/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rot="10800000" flipV="1">
            <a:off x="1071538" y="4140132"/>
            <a:ext cx="2643206" cy="574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8712" b="4166"/>
          <a:stretch>
            <a:fillRect/>
          </a:stretch>
        </p:blipFill>
        <p:spPr bwMode="auto">
          <a:xfrm>
            <a:off x="214282" y="428604"/>
            <a:ext cx="8572560" cy="52149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4876" y="2357430"/>
            <a:ext cx="3071834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dk1"/>
                </a:solidFill>
              </a:rPr>
              <a:t>Click on </a:t>
            </a:r>
            <a:r>
              <a:rPr lang="en-IN" sz="2000" b="1" dirty="0" smtClean="0">
                <a:solidFill>
                  <a:schemeClr val="dk1"/>
                </a:solidFill>
              </a:rPr>
              <a:t>Register </a:t>
            </a:r>
            <a:r>
              <a:rPr lang="en-IN" sz="2000" b="1" u="sng" dirty="0" smtClean="0">
                <a:solidFill>
                  <a:schemeClr val="dk1"/>
                </a:solidFill>
              </a:rPr>
              <a:t>e-Sign </a:t>
            </a:r>
            <a:r>
              <a:rPr lang="en-IN" sz="2000" dirty="0" smtClean="0">
                <a:solidFill>
                  <a:schemeClr val="dk1"/>
                </a:solidFill>
              </a:rPr>
              <a:t>Button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858016" y="1142984"/>
            <a:ext cx="1357322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 l="6494" t="9734" r="3896" b="15044"/>
          <a:stretch>
            <a:fillRect/>
          </a:stretch>
        </p:blipFill>
        <p:spPr bwMode="auto">
          <a:xfrm>
            <a:off x="571472" y="714357"/>
            <a:ext cx="834144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99070" y="5826246"/>
            <a:ext cx="3000396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IN" dirty="0"/>
              <a:t>Click on both check box for </a:t>
            </a:r>
            <a:r>
              <a:rPr lang="en-IN" dirty="0" smtClean="0"/>
              <a:t> Consent </a:t>
            </a:r>
            <a:r>
              <a:rPr lang="en-IN" dirty="0"/>
              <a:t>for </a:t>
            </a:r>
            <a:r>
              <a:rPr lang="en-IN" dirty="0" smtClean="0"/>
              <a:t>Authentication.</a:t>
            </a:r>
            <a:endParaRPr lang="en-IN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5001" t="4444" b="12592"/>
          <a:stretch>
            <a:fillRect/>
          </a:stretch>
        </p:blipFill>
        <p:spPr bwMode="auto">
          <a:xfrm>
            <a:off x="323528" y="476672"/>
            <a:ext cx="864096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699792" y="5708522"/>
            <a:ext cx="3714776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IN" dirty="0"/>
              <a:t>Enter  </a:t>
            </a:r>
            <a:r>
              <a:rPr lang="en-IN" dirty="0" err="1" smtClean="0"/>
              <a:t>Aadhar</a:t>
            </a:r>
            <a:r>
              <a:rPr lang="en-IN" dirty="0" smtClean="0"/>
              <a:t> </a:t>
            </a:r>
            <a:r>
              <a:rPr lang="en-IN" dirty="0"/>
              <a:t>No. </a:t>
            </a:r>
            <a:r>
              <a:rPr lang="en-IN" dirty="0"/>
              <a:t>&amp; then click on Get OTP Button</a:t>
            </a:r>
            <a:endParaRPr lang="en-IN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84506"/>
            <a:ext cx="7704856" cy="751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5400" b="1" u="sng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Conclusion</a:t>
            </a:r>
          </a:p>
          <a:p>
            <a:pPr algn="l"/>
            <a:endParaRPr lang="en-US" sz="2000" dirty="0"/>
          </a:p>
          <a:p>
            <a:pPr marL="274320" indent="-274320" algn="l">
              <a:lnSpc>
                <a:spcPct val="200000"/>
              </a:lnSpc>
              <a:spcBef>
                <a:spcPct val="20000"/>
              </a:spcBef>
              <a:buSzPct val="95000"/>
              <a:buFont typeface="Wingdings 2"/>
              <a:buChar char=""/>
            </a:pPr>
            <a:r>
              <a:rPr lang="en-US" sz="2800" b="0" u="none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E-Office </a:t>
            </a:r>
            <a:r>
              <a:rPr lang="en-US" sz="28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is a step towards “Digital PMC” </a:t>
            </a:r>
          </a:p>
          <a:p>
            <a:pPr marL="274320" indent="-274320" algn="l">
              <a:lnSpc>
                <a:spcPct val="150000"/>
              </a:lnSpc>
              <a:spcBef>
                <a:spcPct val="20000"/>
              </a:spcBef>
              <a:buSzPct val="95000"/>
              <a:buFont typeface="Wingdings 2"/>
              <a:buChar char=""/>
            </a:pPr>
            <a:r>
              <a:rPr lang="en-US" sz="28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Encourages transparency, speed, and citizen centric governance </a:t>
            </a:r>
          </a:p>
          <a:p>
            <a:pPr marL="274320" indent="-274320" algn="l">
              <a:lnSpc>
                <a:spcPct val="150000"/>
              </a:lnSpc>
              <a:spcBef>
                <a:spcPct val="20000"/>
              </a:spcBef>
              <a:buSzPct val="95000"/>
              <a:buFont typeface="Wingdings 2"/>
              <a:buChar char=""/>
            </a:pPr>
            <a:r>
              <a:rPr lang="en-US" sz="2800" b="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Continued support and engagement from all stakeholders is crucial</a:t>
            </a:r>
            <a:r>
              <a:rPr lang="en-US" sz="2800" b="0" u="none" dirty="0">
                <a:solidFill>
                  <a:schemeClr val="dk1"/>
                </a:solidFill>
                <a:latin typeface="+mn-lt"/>
                <a:cs typeface="+mn-cs"/>
              </a:rPr>
              <a:t>.</a:t>
            </a:r>
          </a:p>
          <a:p>
            <a:pPr marL="274320" indent="-274320" algn="l">
              <a:lnSpc>
                <a:spcPct val="200000"/>
              </a:lnSpc>
              <a:spcBef>
                <a:spcPct val="20000"/>
              </a:spcBef>
              <a:buSzPct val="95000"/>
              <a:buFont typeface="Wingdings 2"/>
              <a:buChar char=""/>
            </a:pPr>
            <a:endParaRPr lang="en-US" sz="2700" b="0" u="none" dirty="0">
              <a:noFill/>
            </a:endParaRP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152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43042" y="2143116"/>
            <a:ext cx="6286544" cy="157163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b="1" dirty="0" smtClean="0"/>
              <a:t>Question and Answers</a:t>
            </a:r>
            <a:endParaRPr lang="en-IN" sz="4400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852936"/>
            <a:ext cx="7772400" cy="1362456"/>
          </a:xfrm>
        </p:spPr>
        <p:txBody>
          <a:bodyPr/>
          <a:lstStyle/>
          <a:p>
            <a:pPr algn="ctr"/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THANK </a:t>
            </a:r>
            <a:r>
              <a:rPr sz="6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 pitchFamily="34" charset="0"/>
                <a:cs typeface="Calibri" pitchFamily="34" charset="0"/>
              </a:rPr>
              <a:t>YOU…..</a:t>
            </a:r>
            <a:r>
              <a:rPr sz="6600" dirty="0" smtClean="0"/>
              <a:t/>
            </a:r>
            <a:br>
              <a:rPr sz="6600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8200" y="3276600"/>
            <a:ext cx="76200" cy="762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13"/>
  <p:tag name="AS_OS" val="Unix 5.15.0.1038"/>
  <p:tag name="AS_RELEASE_DATE" val="2021.05.14"/>
  <p:tag name="AS_TITLE" val="Aspose.Slides for .NET Standard 2.0"/>
  <p:tag name="AS_VERSION" val="2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1619</TotalTime>
  <Words>390</Words>
  <Application>Microsoft Office PowerPoint</Application>
  <PresentationFormat>On-screen Show (4:3)</PresentationFormat>
  <Paragraphs>80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Flow</vt:lpstr>
      <vt:lpstr>E-Office Presentation IT Department  03/06/2025</vt:lpstr>
      <vt:lpstr>PowerPoint Presentation</vt:lpstr>
      <vt:lpstr>Objectives </vt:lpstr>
      <vt:lpstr>Key Modules in e-Office</vt:lpstr>
      <vt:lpstr>Implementation Status at PMC</vt:lpstr>
      <vt:lpstr>E-office circular</vt:lpstr>
      <vt:lpstr>CM’s100 Days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find Incoming file in E-office??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THANK YOU…..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E-Office Receipt &amp; File Process Demo PPT</dc:title>
  <dc:creator>ismail - [2010]</dc:creator>
  <cp:lastModifiedBy>ismail - [2010]</cp:lastModifiedBy>
  <cp:revision>245</cp:revision>
  <dcterms:created xsi:type="dcterms:W3CDTF">2023-05-16T07:31:42Z</dcterms:created>
  <dcterms:modified xsi:type="dcterms:W3CDTF">2025-06-03T08:06:37Z</dcterms:modified>
</cp:coreProperties>
</file>